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media1.mp4" ContentType="video/mp4"/>
  <Override PartName="/ppt/media/media2.mp4" ContentType="video/mp4"/>
  <Override PartName="/ppt/media/media3.mp4" ContentType="video/mp4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869" r:id="rId1"/>
  </p:sldMasterIdLst>
  <p:sldIdLst>
    <p:sldId id="256" r:id="rId2"/>
    <p:sldId id="259" r:id="rId3"/>
    <p:sldId id="275" r:id="rId4"/>
    <p:sldId id="276" r:id="rId5"/>
    <p:sldId id="267" r:id="rId6"/>
    <p:sldId id="257" r:id="rId7"/>
    <p:sldId id="274" r:id="rId8"/>
    <p:sldId id="268" r:id="rId9"/>
    <p:sldId id="277" r:id="rId10"/>
    <p:sldId id="278" r:id="rId11"/>
    <p:sldId id="286" r:id="rId12"/>
    <p:sldId id="280" r:id="rId13"/>
    <p:sldId id="260" r:id="rId14"/>
    <p:sldId id="261" r:id="rId15"/>
    <p:sldId id="262" r:id="rId16"/>
    <p:sldId id="263" r:id="rId17"/>
    <p:sldId id="284" r:id="rId18"/>
    <p:sldId id="264" r:id="rId19"/>
    <p:sldId id="265" r:id="rId20"/>
    <p:sldId id="266" r:id="rId21"/>
    <p:sldId id="285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CDE67981-C926-4AC7-AA08-ACFD1CD1FBA1}" styleName="Normal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40000" cmpd="sng">
              <a:solidFill>
                <a:schemeClr val="accent1"/>
              </a:solidFill>
            </a:ln>
          </a:left>
          <a:right>
            <a:ln w="40000" cmpd="sng">
              <a:solidFill>
                <a:schemeClr val="accent1"/>
              </a:solidFill>
            </a:ln>
          </a:right>
          <a:top>
            <a:ln w="40000" cmpd="sng">
              <a:solidFill>
                <a:schemeClr val="accent1"/>
              </a:solidFill>
            </a:ln>
          </a:top>
          <a:bottom>
            <a:ln w="400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5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5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accent1">
          <a:shade val="80000"/>
        </a:schemeClr>
      </a:tcTxStyle>
      <a:tcStyle>
        <a:tcBdr>
          <a:bottom>
            <a:ln w="35400" cmpd="sng">
              <a:solidFill>
                <a:schemeClr val="accent1">
                  <a:shade val="80000"/>
                </a:schemeClr>
              </a:solidFill>
            </a:ln>
          </a:bottom>
        </a:tcBdr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4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presProps" Target="presProps.xml"  /><Relationship Id="rId24" Type="http://schemas.openxmlformats.org/officeDocument/2006/relationships/viewProps" Target="viewProps.xml"  /><Relationship Id="rId25" Type="http://schemas.openxmlformats.org/officeDocument/2006/relationships/theme" Target="theme/theme1.xml"  /><Relationship Id="rId26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"/>
          <p:cNvSpPr>
            <a:spLocks noGrp="1"/>
          </p:cNvSpPr>
          <p:nvPr>
            <p:ph type="subTitle" idx="1"/>
          </p:nvPr>
        </p:nvSpPr>
        <p:spPr>
          <a:xfrm>
            <a:off x="1828799" y="3364379"/>
            <a:ext cx="8534399" cy="681030"/>
          </a:xfrm>
        </p:spPr>
        <p:txBody>
          <a:bodyPr/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E02C27B-40D8-4AC0-9FDF-220086C0EF57}" type="datetime1">
              <a:rPr lang="ko-KR" altLang="en-US"/>
              <a:pPr lvl="0">
                <a:defRPr lang="ko-KR" altLang="en-US"/>
              </a:pPr>
              <a:t>2025-03-10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10" name=""/>
          <p:cNvSpPr>
            <a:spLocks noGrp="1"/>
          </p:cNvSpPr>
          <p:nvPr>
            <p:ph type="ctrTitle" idx="0"/>
          </p:nvPr>
        </p:nvSpPr>
        <p:spPr>
          <a:xfrm>
            <a:off x="914399" y="2285992"/>
            <a:ext cx="10363199" cy="1058299"/>
          </a:xfrm>
        </p:spPr>
        <p:txBody>
          <a:bodyPr>
            <a:noAutofit/>
          </a:bodyPr>
          <a:lstStyle>
            <a:lvl1pPr algn="ctr">
              <a:defRPr sz="54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799" cy="365125"/>
          </a:xfrm>
        </p:spPr>
        <p:txBody>
          <a:bodyPr/>
          <a:lstStyle/>
          <a:p>
            <a:pPr lvl="0">
              <a:defRPr lang="ko-KR" altLang="en-US"/>
            </a:pPr>
            <a:fld id="{FE1EB696-345C-4F33-80F8-0A0058096010}" type="datetime1">
              <a:rPr lang="ko-KR" altLang="en-US"/>
              <a:pPr lvl="0">
                <a:defRPr lang="ko-KR" altLang="en-US"/>
              </a:pPr>
              <a:t>2025-03-10</a:t>
            </a:fld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sldNum" sz="quarter" idx="12"/>
          </p:nvPr>
        </p:nvSpPr>
        <p:spPr>
          <a:xfrm>
            <a:off x="8737599" y="6356350"/>
            <a:ext cx="2844799" cy="365125"/>
          </a:xfrm>
        </p:spPr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ctrTitle" idx="0"/>
          </p:nvPr>
        </p:nvSpPr>
        <p:spPr>
          <a:xfrm>
            <a:off x="330199" y="2673355"/>
            <a:ext cx="11531599" cy="1470025"/>
          </a:xfrm>
        </p:spPr>
        <p:txBody>
          <a:bodyPr/>
          <a:lstStyle>
            <a:lvl1pPr algn="ctr">
              <a:defRPr sz="60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"/>
          <p:cNvSpPr>
            <a:spLocks noGrp="1"/>
          </p:cNvSpPr>
          <p:nvPr>
            <p:ph type="title" idx="0"/>
          </p:nvPr>
        </p:nvSpPr>
        <p:spPr>
          <a:xfrm>
            <a:off x="1238215" y="816429"/>
            <a:ext cx="9620317" cy="938870"/>
          </a:xfrm>
        </p:spPr>
        <p:txBody>
          <a:bodyPr/>
          <a:lstStyle>
            <a:lvl1pPr algn="ctr">
              <a:defRPr sz="5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15" name=""/>
          <p:cNvSpPr>
            <a:spLocks noGrp="1"/>
          </p:cNvSpPr>
          <p:nvPr>
            <p:ph type="body" sz="quarter" idx="14"/>
          </p:nvPr>
        </p:nvSpPr>
        <p:spPr>
          <a:xfrm>
            <a:off x="2952727" y="2571750"/>
            <a:ext cx="6191249" cy="3214688"/>
          </a:xfrm>
        </p:spPr>
        <p:txBody>
          <a:bodyPr/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4D8A4A0-6513-4D62-A1AB-EE53BE0EFD8B}" type="datetime1">
              <a:rPr lang="ko-KR" altLang="en-US"/>
              <a:pPr lvl="0">
                <a:defRPr lang="ko-KR" altLang="en-US"/>
              </a:pPr>
              <a:t>2025-03-10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8" name=""/>
          <p:cNvSpPr/>
          <p:nvPr/>
        </p:nvSpPr>
        <p:spPr>
          <a:xfrm>
            <a:off x="0" y="0"/>
            <a:ext cx="12191999" cy="857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 lang="ko-KR" altLang="en-US"/>
            </a:pPr>
            <a:endParaRPr lang="ko-KR" altLang="en-US"/>
          </a:p>
        </p:txBody>
      </p:sp>
      <p:cxnSp>
        <p:nvCxnSpPr>
          <p:cNvPr id="14" name=""/>
          <p:cNvCxnSpPr/>
          <p:nvPr/>
        </p:nvCxnSpPr>
        <p:spPr>
          <a:xfrm>
            <a:off x="1751999" y="1714488"/>
            <a:ext cx="8687999" cy="1588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  <a:effectLst>
            <a:outerShdw blurRad="12700" dist="25400" dir="3240000" algn="t" rotWithShape="0">
              <a:schemeClr val="bg1">
                <a:alpha val="67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"/>
          <p:cNvSpPr/>
          <p:nvPr/>
        </p:nvSpPr>
        <p:spPr>
          <a:xfrm>
            <a:off x="1455735" y="1"/>
            <a:ext cx="2639999" cy="857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orient="vert" idx="0"/>
          </p:nvPr>
        </p:nvSpPr>
        <p:spPr>
          <a:xfrm>
            <a:off x="9936479" y="274638"/>
            <a:ext cx="1645919" cy="5851525"/>
          </a:xfrm>
        </p:spPr>
        <p:txBody>
          <a:bodyPr vert="eaVert"/>
          <a:lstStyle>
            <a:lvl1pPr algn="ctr">
              <a:defRPr sz="38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9119615" cy="6081712"/>
          </a:xfrm>
        </p:spPr>
        <p:txBody>
          <a:bodyPr vert="eaVert"/>
          <a:lstStyle>
            <a:lvl1pPr>
              <a:defRPr sz="2700"/>
            </a:lvl1pPr>
            <a:lvl2pPr/>
            <a:lvl3pPr/>
            <a:lvl4pPr/>
            <a:lvl5pPr/>
            <a:lvl6pPr/>
            <a:lvl7pPr/>
            <a:lvl8pPr/>
            <a:lvl9pPr/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4E7E89A5-F746-44D0-B41C-01BD80143229}" type="datetime1">
              <a:rPr lang="ko-KR" altLang="en-US"/>
              <a:pPr lvl="0">
                <a:defRPr lang="ko-KR" altLang="en-US"/>
              </a:pPr>
              <a:t>2025-03-10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fld id="{44FABA53-56B5-46B3-889E-4279D63938CD}" type="datetime1">
              <a:rPr lang="ko-KR" altLang="en-US"/>
              <a:pPr lvl="0">
                <a:defRPr lang="ko-KR" altLang="en-US"/>
              </a:pPr>
              <a:t>2025-03-10</a:t>
            </a:fld>
            <a:endParaRPr lang="en-US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>
                <a:solidFill>
                  <a:srgbClr val="5f5f5f">
                    <a:lumMod val="50000"/>
                  </a:srgbClr>
                </a:solidFill>
              </a:rPr>
              <a:t/>
            </a:r>
            <a:endParaRPr lang="ko-KR" altLang="en-US">
              <a:solidFill>
                <a:srgbClr val="5f5f5f">
                  <a:lumMod val="50000"/>
                </a:srgbClr>
              </a:solidFill>
            </a:endParaRPr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fld id="{DF28FB93-0A08-4E7D-8E63-9EFA29F1E093}" type="slidenum">
              <a:rPr lang="en-US" altLang="en-US">
                <a:solidFill>
                  <a:srgbClr val="5f5f5f">
                    <a:lumMod val="50000"/>
                  </a:srgbClr>
                </a:solidFill>
              </a:rPr>
              <a:pPr lvl="0">
                <a:defRPr lang="ko-KR" altLang="en-US"/>
              </a:pPr>
              <a:t>‹#›</a:t>
            </a:fld>
            <a:endParaRPr lang="en-US" altLang="en-US">
              <a:solidFill>
                <a:srgbClr val="5f5f5f">
                  <a:lumMod val="50000"/>
                </a:srgbClr>
              </a:solidFill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44A8C0DB-B4D8-47F8-B317-86BF70370830}" type="datetime1">
              <a:rPr lang="ko-KR" altLang="en-US"/>
              <a:pPr lvl="0">
                <a:defRPr lang="ko-KR" altLang="en-US"/>
              </a:pPr>
              <a:t>2025-03-10</a:t>
            </a:fld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107D8-59E3-4994-94B9-05B832CBF410}" type="datetime1">
              <a:rPr lang="ko-KR" altLang="en-US"/>
              <a:pPr lvl="0">
                <a:defRPr lang="ko-KR" altLang="en-US"/>
              </a:pPr>
              <a:t>2025-03-10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8" name=""/>
          <p:cNvSpPr>
            <a:spLocks noGrp="1"/>
          </p:cNvSpPr>
          <p:nvPr>
            <p:ph type="title" idx="0"/>
          </p:nvPr>
        </p:nvSpPr>
        <p:spPr>
          <a:xfrm>
            <a:off x="963083" y="3714741"/>
            <a:ext cx="10363199" cy="928705"/>
          </a:xfrm>
        </p:spPr>
        <p:txBody>
          <a:bodyPr anchor="t"/>
          <a:lstStyle>
            <a:lvl1pPr algn="l">
              <a:defRPr sz="4800" b="0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9" name=""/>
          <p:cNvSpPr>
            <a:spLocks noGrp="1"/>
          </p:cNvSpPr>
          <p:nvPr>
            <p:ph type="body" idx="1"/>
          </p:nvPr>
        </p:nvSpPr>
        <p:spPr>
          <a:xfrm>
            <a:off x="963083" y="3286124"/>
            <a:ext cx="10363199" cy="42861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444922" y="272025"/>
            <a:ext cx="10972799" cy="923925"/>
          </a:xfrm>
        </p:spPr>
        <p:txBody>
          <a:bodyPr/>
          <a:lstStyle>
            <a:lvl1pPr>
              <a:defRPr sz="36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sz="half" idx="1"/>
          </p:nvPr>
        </p:nvSpPr>
        <p:spPr>
          <a:xfrm>
            <a:off x="609599" y="1285860"/>
            <a:ext cx="5384799" cy="48403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sz="half" idx="2"/>
          </p:nvPr>
        </p:nvSpPr>
        <p:spPr>
          <a:xfrm>
            <a:off x="6197599" y="1285860"/>
            <a:ext cx="5384799" cy="48403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C2D9CBEA-F114-4C92-B641-EBAB58013FF2}" type="datetime1">
              <a:rPr lang="ko-KR" altLang="en-US"/>
              <a:pPr lvl="0">
                <a:defRPr lang="ko-KR" altLang="en-US"/>
              </a:pPr>
              <a:t>2025-03-10</a:t>
            </a:fld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35000">
                <a:schemeClr val="bg1"/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 lang="ko-KR" altLang="en-US"/>
            </a:pPr>
            <a:endParaRPr lang="ko-KR" altLang="en-US"/>
          </a:p>
        </p:txBody>
      </p:sp>
      <p:sp>
        <p:nvSpPr>
          <p:cNvPr id="9" name=""/>
          <p:cNvSpPr/>
          <p:nvPr/>
        </p:nvSpPr>
        <p:spPr>
          <a:xfrm>
            <a:off x="0" y="0"/>
            <a:ext cx="12191999" cy="105727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 lang="ko-KR" altLang="en-US"/>
            </a:pPr>
            <a:endParaRPr lang="ko-KR" altLang="en-US"/>
          </a:p>
        </p:txBody>
      </p:sp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647738" y="319084"/>
            <a:ext cx="10972799" cy="808438"/>
          </a:xfrm>
        </p:spPr>
        <p:txBody>
          <a:bodyPr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67FC934-F182-49C1-8FAE-5632765B0982}" type="datetime1">
              <a:rPr lang="ko-KR" altLang="en-US"/>
              <a:pPr lvl="0">
                <a:defRPr lang="ko-KR" altLang="en-US"/>
              </a:pPr>
              <a:t>2025-03-10</a:t>
            </a:fld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7" name=""/>
          <p:cNvSpPr/>
          <p:nvPr/>
        </p:nvSpPr>
        <p:spPr>
          <a:xfrm>
            <a:off x="0" y="0"/>
            <a:ext cx="12191999" cy="857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 lang="ko-KR" altLang="en-US"/>
            </a:pPr>
            <a:endParaRPr lang="ko-KR" altLang="en-US"/>
          </a:p>
        </p:txBody>
      </p:sp>
      <p:sp>
        <p:nvSpPr>
          <p:cNvPr id="10" name=""/>
          <p:cNvSpPr/>
          <p:nvPr/>
        </p:nvSpPr>
        <p:spPr>
          <a:xfrm>
            <a:off x="1455735" y="1"/>
            <a:ext cx="2639999" cy="857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608037" y="259080"/>
            <a:ext cx="10972799" cy="923925"/>
          </a:xfrm>
        </p:spPr>
        <p:txBody>
          <a:bodyPr/>
          <a:lstStyle>
            <a:lvl1pPr>
              <a:defRPr sz="36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 noTextEdit="1"/>
          </p:cNvSpPr>
          <p:nvPr>
            <p:ph type="tbl" sz="quarter" idx="13"/>
          </p:nvPr>
        </p:nvSpPr>
        <p:spPr>
          <a:xfrm>
            <a:off x="608037" y="1428737"/>
            <a:ext cx="10972799" cy="4739526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799" cy="365125"/>
          </a:xfrm>
        </p:spPr>
        <p:txBody>
          <a:bodyPr/>
          <a:lstStyle/>
          <a:p>
            <a:pPr lvl="0">
              <a:defRPr lang="ko-KR" altLang="en-US"/>
            </a:pPr>
            <a:fld id="{22A6CE7C-9F02-4DF3-993B-A37F2CE625D1}" type="datetime1">
              <a:rPr lang="ko-KR" altLang="en-US"/>
              <a:pPr lvl="0">
                <a:defRPr lang="ko-KR" altLang="en-US"/>
              </a:pPr>
              <a:t>2025-03-10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>
          <a:xfrm>
            <a:off x="8737599" y="6356350"/>
            <a:ext cx="2844799" cy="365125"/>
          </a:xfrm>
        </p:spPr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441919" y="259080"/>
            <a:ext cx="10972799" cy="923925"/>
          </a:xfrm>
        </p:spPr>
        <p:txBody>
          <a:bodyPr/>
          <a:lstStyle>
            <a:lvl1pPr>
              <a:defRPr sz="36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sz="quarter" idx="4"/>
          </p:nvPr>
        </p:nvSpPr>
        <p:spPr>
          <a:xfrm>
            <a:off x="6196037" y="3984220"/>
            <a:ext cx="5384799" cy="219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799" cy="365125"/>
          </a:xfrm>
        </p:spPr>
        <p:txBody>
          <a:bodyPr/>
          <a:lstStyle/>
          <a:p>
            <a:pPr lvl="0">
              <a:defRPr lang="ko-KR" altLang="en-US"/>
            </a:pPr>
            <a:fld id="{1594720B-7C46-453B-BE80-41EA7DEC0D37}" type="datetime1">
              <a:rPr lang="ko-KR" altLang="en-US"/>
              <a:pPr lvl="0">
                <a:defRPr lang="ko-KR" altLang="en-US"/>
              </a:pPr>
              <a:t>2025-03-10</a:t>
            </a:fld>
            <a:endParaRPr lang="ko-KR" altLang="en-US"/>
          </a:p>
        </p:txBody>
      </p:sp>
      <p:sp>
        <p:nvSpPr>
          <p:cNvPr id="8" name="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"/>
          <p:cNvSpPr>
            <a:spLocks noGrp="1"/>
          </p:cNvSpPr>
          <p:nvPr>
            <p:ph type="sldNum" sz="quarter" idx="12"/>
          </p:nvPr>
        </p:nvSpPr>
        <p:spPr>
          <a:xfrm>
            <a:off x="8737599" y="6356350"/>
            <a:ext cx="2844799" cy="365125"/>
          </a:xfrm>
        </p:spPr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 lang="ko-KR" altLang="en-US"/>
            </a:pPr>
            <a:endParaRPr lang="ko-KR" altLang="en-US"/>
          </a:p>
        </p:txBody>
      </p:sp>
      <p:sp>
        <p:nvSpPr>
          <p:cNvPr id="8" name=""/>
          <p:cNvSpPr/>
          <p:nvPr/>
        </p:nvSpPr>
        <p:spPr>
          <a:xfrm>
            <a:off x="0" y="0"/>
            <a:ext cx="12191999" cy="47720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 lang="ko-KR" altLang="en-US"/>
            </a:pPr>
            <a:endParaRPr lang="ko-KR" altLang="en-US"/>
          </a:p>
        </p:txBody>
      </p:sp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0">
                <a:solidFill>
                  <a:schemeClr val="bg1"/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 noTextEdit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  <a:solidFill>
            <a:schemeClr val="bg1">
              <a:alpha val="90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>
            <a:scrgbClr r="0" g="0" b="0"/>
          </a:fontRef>
        </p:style>
        <p:txBody>
          <a:bodyPr/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>
              <a:defRPr lang="ko-KR" altLang="en-US"/>
            </a:pPr>
            <a:fld id="{7B6ABD20-F4D9-44EB-A008-8D9D8D427593}" type="datetime1">
              <a:rPr lang="ko-KR" altLang="en-US"/>
              <a:pPr lvl="0">
                <a:defRPr lang="ko-KR" altLang="en-US"/>
              </a:pPr>
              <a:t>2025-03-10</a:t>
            </a:fld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9" name=""/>
          <p:cNvSpPr/>
          <p:nvPr/>
        </p:nvSpPr>
        <p:spPr>
          <a:xfrm>
            <a:off x="0" y="0"/>
            <a:ext cx="12191999" cy="857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 lang="ko-KR" altLang="en-US"/>
            </a:pPr>
            <a:endParaRPr lang="ko-KR" altLang="en-US"/>
          </a:p>
        </p:txBody>
      </p:sp>
      <p:sp>
        <p:nvSpPr>
          <p:cNvPr id="12" name=""/>
          <p:cNvSpPr/>
          <p:nvPr/>
        </p:nvSpPr>
        <p:spPr>
          <a:xfrm>
            <a:off x="1455735" y="1"/>
            <a:ext cx="2639999" cy="857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609599" y="304800"/>
            <a:ext cx="10972799" cy="923925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body" idx="1"/>
          </p:nvPr>
        </p:nvSpPr>
        <p:spPr>
          <a:xfrm>
            <a:off x="609599" y="1357298"/>
            <a:ext cx="10972799" cy="4768865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  <a:p>
            <a:pPr lvl="8">
              <a:defRPr lang="ko-KR" altLang="en-US"/>
            </a:pPr>
            <a:endParaRPr lang="en-US" altLang="ko-KR"/>
          </a:p>
        </p:txBody>
      </p:sp>
      <p:sp>
        <p:nvSpPr>
          <p:cNvPr id="4" name="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pPr lvl="0">
              <a:defRPr lang="ko-KR" altLang="en-US"/>
            </a:pPr>
            <a:fld id="{03DDB201-6CB0-4609-9CA9-E4B7B04360EB}" type="datetime1">
              <a:rPr lang="ko-KR" altLang="en-US"/>
              <a:pPr lvl="0">
                <a:defRPr lang="ko-KR" altLang="en-US"/>
              </a:pPr>
              <a:t>2025-03-10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  <a:latin typeface="함초롬돋움"/>
                <a:ea typeface="함초롬돋움"/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8" name=""/>
          <p:cNvSpPr/>
          <p:nvPr/>
        </p:nvSpPr>
        <p:spPr>
          <a:xfrm>
            <a:off x="0" y="0"/>
            <a:ext cx="12191999" cy="857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 lang="ko-KR" altLang="en-US"/>
            </a:pPr>
            <a:endParaRPr lang="ko-KR" altLang="en-US"/>
          </a:p>
        </p:txBody>
      </p:sp>
      <p:sp>
        <p:nvSpPr>
          <p:cNvPr id="10" name=""/>
          <p:cNvSpPr/>
          <p:nvPr/>
        </p:nvSpPr>
        <p:spPr>
          <a:xfrm>
            <a:off x="1455735" y="1"/>
            <a:ext cx="2639999" cy="857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 lang="ko-KR" altLang="en-US"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1463" indent="-271463" algn="l" defTabSz="914400" rtl="0" eaLnBrk="1" latinLnBrk="1" hangingPunct="1">
        <a:spcBef>
          <a:spcPct val="20000"/>
        </a:spcBef>
        <a:buClr>
          <a:schemeClr val="tx2"/>
        </a:buClr>
        <a:buFont typeface="Arial"/>
        <a:buChar char="›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533400" indent="-261938" algn="l" defTabSz="914400" rtl="0" eaLnBrk="1" latinLnBrk="1" hangingPunct="1">
        <a:spcBef>
          <a:spcPct val="20000"/>
        </a:spcBef>
        <a:buClr>
          <a:schemeClr val="tx2"/>
        </a:buClr>
        <a:buFont typeface="Arial"/>
        <a:buChar char="›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804863" indent="-271463" algn="l" defTabSz="914400" rtl="0" eaLnBrk="1" latinLnBrk="1" hangingPunct="1">
        <a:spcBef>
          <a:spcPct val="20000"/>
        </a:spcBef>
        <a:buClr>
          <a:schemeClr val="tx2"/>
        </a:buClr>
        <a:buFont typeface="Wingdings"/>
        <a:buChar char="§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77913" indent="-273050" algn="l" defTabSz="914400" rtl="0" eaLnBrk="1" latinLnBrk="1" hangingPunct="1">
        <a:spcBef>
          <a:spcPct val="20000"/>
        </a:spcBef>
        <a:buClr>
          <a:schemeClr val="tx2"/>
        </a:buClr>
        <a:buFont typeface="Arial"/>
        <a:buChar char="–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49375" indent="-271463" algn="l" defTabSz="914400" rtl="0" eaLnBrk="1" latinLnBrk="1" hangingPunct="1">
        <a:spcBef>
          <a:spcPct val="20000"/>
        </a:spcBef>
        <a:buClr>
          <a:schemeClr val="tx2"/>
        </a:buClr>
        <a:buFont typeface="Arial"/>
        <a:buChar char="»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11313" indent="-261938" algn="l" defTabSz="914400" rtl="0" eaLnBrk="1" latinLnBrk="1" hangingPunct="1">
        <a:spcBef>
          <a:spcPct val="20000"/>
        </a:spcBef>
        <a:buClr>
          <a:schemeClr val="tx2"/>
        </a:buClr>
        <a:buFont typeface="Arial"/>
        <a:buChar char="»"/>
        <a:defRPr sz="18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882775" indent="-271463" algn="l" defTabSz="914400" rtl="0" eaLnBrk="1" latinLnBrk="1" hangingPunct="1">
        <a:spcBef>
          <a:spcPct val="20000"/>
        </a:spcBef>
        <a:buClr>
          <a:schemeClr val="tx2"/>
        </a:buClr>
        <a:buFont typeface="Arial"/>
        <a:buChar char="»"/>
        <a:defRPr sz="18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155825" indent="-273050" algn="l" defTabSz="914400" rtl="0" eaLnBrk="1" latinLnBrk="1" hangingPunct="1">
        <a:spcBef>
          <a:spcPct val="20000"/>
        </a:spcBef>
        <a:buClr>
          <a:schemeClr val="tx2"/>
        </a:buClr>
        <a:buFont typeface="Arial"/>
        <a:buChar char="»"/>
        <a:defRPr sz="18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416175" indent="-260350" algn="l" defTabSz="914400" rtl="0" eaLnBrk="1" latinLnBrk="1" hangingPunct="1">
        <a:spcBef>
          <a:spcPct val="20000"/>
        </a:spcBef>
        <a:buClr>
          <a:schemeClr val="tx2"/>
        </a:buClr>
        <a:buFont typeface="Arial"/>
        <a:buChar char="»"/>
        <a:defRPr sz="18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ideo" Target="../media/media1.mp4"  /><Relationship Id="rId3" Type="http://schemas.microsoft.com/office/2007/relationships/media" Target="../media/media1.mp4"  /><Relationship Id="rId4" Type="http://schemas.openxmlformats.org/officeDocument/2006/relationships/image" Target="../media/image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emf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ideo" Target="../media/media2.mp4"  /><Relationship Id="rId3" Type="http://schemas.microsoft.com/office/2007/relationships/media" Target="../media/media2.mp4"  /><Relationship Id="rId4" Type="http://schemas.openxmlformats.org/officeDocument/2006/relationships/image" Target="../media/image6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ideo" Target="../media/media3.mp4"  /><Relationship Id="rId3" Type="http://schemas.microsoft.com/office/2007/relationships/media" Target="../media/media3.mp4"  /><Relationship Id="rId4" Type="http://schemas.openxmlformats.org/officeDocument/2006/relationships/image" Target="../media/image8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.jpeg"  /><Relationship Id="rId3" Type="http://schemas.openxmlformats.org/officeDocument/2006/relationships/image" Target="../media/image3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이름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Choi Jae Hwa</a:t>
            </a:r>
            <a:endParaRPr lang="en-US" altLang="ko-KR"/>
          </a:p>
        </p:txBody>
      </p:sp>
      <p:sp>
        <p:nvSpPr>
          <p:cNvPr id="2" name="제목 1"/>
          <p:cNvSpPr>
            <a:spLocks noGrp="1"/>
          </p:cNvSpPr>
          <p:nvPr>
            <p:ph type="ctr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AI </a:t>
            </a:r>
            <a:r>
              <a:rPr lang="ko-KR" altLang="en-US"/>
              <a:t>관련 포트폴리오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IoT</a:t>
            </a:r>
            <a:r>
              <a:rPr lang="ko-KR" altLang="en-US"/>
              <a:t> 이론 및 실습</a:t>
            </a:r>
            <a:r>
              <a:rPr lang="en-US" altLang="ko-KR"/>
              <a:t> RC</a:t>
            </a:r>
            <a:r>
              <a:rPr lang="ko-KR" altLang="en-US"/>
              <a:t>카 </a:t>
            </a:r>
            <a:r>
              <a:rPr lang="en-US" altLang="ko-KR"/>
              <a:t>Python </a:t>
            </a:r>
            <a:r>
              <a:rPr lang="ko-KR" altLang="en-US"/>
              <a:t>응용코드</a:t>
            </a:r>
            <a:r>
              <a:rPr lang="en-US" altLang="ko-KR"/>
              <a:t>(3)</a:t>
            </a:r>
            <a:endParaRPr lang="en-US" altLang="ko-KR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>
          <a:xfrm>
            <a:off x="609599" y="1357298"/>
            <a:ext cx="10972799" cy="5500702"/>
          </a:xfrm>
        </p:spPr>
        <p:txBody>
          <a:bodyPr/>
          <a:lstStyle/>
          <a:p>
            <a:pPr marL="0" lvl="0" indent="0">
              <a:buNone/>
              <a:defRPr/>
            </a:pPr>
            <a:r>
              <a:rPr lang="en-US" altLang="ko-KR" sz="2200">
                <a:solidFill>
                  <a:schemeClr val="tx1"/>
                </a:solidFill>
              </a:rPr>
              <a:t># 이동 함수</a:t>
            </a:r>
            <a:endParaRPr lang="en-US" altLang="ko-KR" sz="2200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2200">
                <a:solidFill>
                  <a:schemeClr val="tx1"/>
                </a:solidFill>
              </a:rPr>
              <a:t>def move_forward():</a:t>
            </a:r>
            <a:endParaRPr lang="en-US" altLang="ko-KR" sz="2200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2200">
                <a:solidFill>
                  <a:schemeClr val="tx1"/>
                </a:solidFill>
              </a:rPr>
              <a:t>    car.forward(100)</a:t>
            </a:r>
            <a:endParaRPr lang="en-US" altLang="ko-KR" sz="2200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endParaRPr lang="en-US" altLang="ko-KR" sz="2200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2200">
                <a:solidFill>
                  <a:schemeClr val="tx1"/>
                </a:solidFill>
              </a:rPr>
              <a:t>def move_backward():</a:t>
            </a:r>
            <a:endParaRPr lang="en-US" altLang="ko-KR" sz="2200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2200">
                <a:solidFill>
                  <a:schemeClr val="tx1"/>
                </a:solidFill>
              </a:rPr>
              <a:t>    car.backward(100)</a:t>
            </a:r>
            <a:endParaRPr lang="en-US" altLang="ko-KR" sz="2200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endParaRPr lang="en-US" altLang="ko-KR" sz="2200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2200">
                <a:solidFill>
                  <a:schemeClr val="tx1"/>
                </a:solidFill>
              </a:rPr>
              <a:t>def turn_left():</a:t>
            </a:r>
            <a:endParaRPr lang="en-US" altLang="ko-KR" sz="2200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2200">
                <a:solidFill>
                  <a:schemeClr val="tx1"/>
                </a:solidFill>
              </a:rPr>
              <a:t>    car.left(90)</a:t>
            </a:r>
            <a:endParaRPr lang="en-US" altLang="ko-KR" sz="2200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endParaRPr lang="en-US" altLang="ko-KR" sz="2200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2200">
                <a:solidFill>
                  <a:schemeClr val="tx1"/>
                </a:solidFill>
              </a:rPr>
              <a:t>def turn_right():</a:t>
            </a:r>
            <a:endParaRPr lang="en-US" altLang="ko-KR" sz="2200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2200">
                <a:solidFill>
                  <a:schemeClr val="tx1"/>
                </a:solidFill>
              </a:rPr>
              <a:t>    car.right(90)</a:t>
            </a:r>
            <a:endParaRPr lang="en-US" altLang="ko-KR" sz="2200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endParaRPr lang="en-US" altLang="ko-KR" sz="2200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endParaRPr lang="en-US" altLang="ko-KR" sz="2200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endParaRPr lang="en-US" altLang="ko-KR" sz="22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IoT</a:t>
            </a:r>
            <a:r>
              <a:rPr lang="ko-KR" altLang="en-US"/>
              <a:t> 이론 및 실습</a:t>
            </a:r>
            <a:r>
              <a:rPr lang="en-US" altLang="ko-KR"/>
              <a:t> RC</a:t>
            </a:r>
            <a:r>
              <a:rPr lang="ko-KR" altLang="en-US"/>
              <a:t>카 </a:t>
            </a:r>
            <a:r>
              <a:rPr lang="en-US" altLang="ko-KR"/>
              <a:t>Python </a:t>
            </a:r>
            <a:r>
              <a:rPr lang="ko-KR" altLang="en-US"/>
              <a:t>응용코드</a:t>
            </a:r>
            <a:r>
              <a:rPr lang="en-US" altLang="ko-KR"/>
              <a:t>(4)</a:t>
            </a:r>
            <a:endParaRPr lang="en-US" altLang="ko-KR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>
          <a:xfrm>
            <a:off x="609599" y="1357298"/>
            <a:ext cx="10972799" cy="5355025"/>
          </a:xfrm>
        </p:spPr>
        <p:txBody>
          <a:bodyPr/>
          <a:lstStyle/>
          <a:p>
            <a:pPr marL="0" lvl="0" indent="0">
              <a:buNone/>
              <a:defRPr/>
            </a:pPr>
            <a:r>
              <a:rPr lang="en-US" altLang="ko-KR" sz="2200">
                <a:solidFill>
                  <a:schemeClr val="tx1"/>
                </a:solidFill>
              </a:rPr>
              <a:t># 장애물 감지 (거리 기반)</a:t>
            </a:r>
            <a:endParaRPr lang="en-US" altLang="ko-KR" sz="2200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2200">
                <a:solidFill>
                  <a:schemeClr val="tx1"/>
                </a:solidFill>
              </a:rPr>
              <a:t>def detect_obstacle():</a:t>
            </a:r>
            <a:endParaRPr lang="en-US" altLang="ko-KR" sz="2200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2200">
                <a:solidFill>
                  <a:schemeClr val="tx1"/>
                </a:solidFill>
              </a:rPr>
              <a:t>    distance = car.distance(obstacle)</a:t>
            </a:r>
            <a:endParaRPr lang="en-US" altLang="ko-KR" sz="2200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2200">
                <a:solidFill>
                  <a:schemeClr val="tx1"/>
                </a:solidFill>
              </a:rPr>
              <a:t>    return distance &lt; 50  </a:t>
            </a:r>
            <a:r>
              <a:rPr lang="en-US" altLang="ko-KR" sz="2200">
                <a:solidFill>
                  <a:srgbClr val="ff0000"/>
                </a:solidFill>
              </a:rPr>
              <a:t># 50px 이내이면 장애물로 판단</a:t>
            </a:r>
            <a:endParaRPr lang="en-US" altLang="ko-KR" sz="2200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endParaRPr lang="en-US" altLang="ko-KR" sz="2200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2200">
                <a:solidFill>
                  <a:schemeClr val="tx1"/>
                </a:solidFill>
              </a:rPr>
              <a:t># 메인 루프</a:t>
            </a:r>
            <a:endParaRPr lang="en-US" altLang="ko-KR" sz="2200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2200">
                <a:solidFill>
                  <a:schemeClr val="tx1"/>
                </a:solidFill>
              </a:rPr>
              <a:t>while True:</a:t>
            </a:r>
            <a:endParaRPr lang="en-US" altLang="ko-KR" sz="2200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2200">
                <a:solidFill>
                  <a:schemeClr val="tx1"/>
                </a:solidFill>
              </a:rPr>
              <a:t>    if detect_obstacle():</a:t>
            </a:r>
            <a:endParaRPr lang="en-US" altLang="ko-KR" sz="2200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2200">
                <a:solidFill>
                  <a:schemeClr val="tx1"/>
                </a:solidFill>
              </a:rPr>
              <a:t>        move_backward()</a:t>
            </a:r>
            <a:endParaRPr lang="en-US" altLang="ko-KR" sz="2200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2200">
                <a:solidFill>
                  <a:schemeClr val="tx1"/>
                </a:solidFill>
              </a:rPr>
              <a:t>        wn.ontimer(turn_left if random.random() &lt; 0.5 else turn_right, 5000)</a:t>
            </a:r>
            <a:endParaRPr lang="en-US" altLang="ko-KR" sz="2200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2200">
                <a:solidFill>
                  <a:schemeClr val="tx1"/>
                </a:solidFill>
              </a:rPr>
              <a:t>    else:</a:t>
            </a:r>
            <a:endParaRPr lang="en-US" altLang="ko-KR" sz="2200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2200">
                <a:solidFill>
                  <a:schemeClr val="tx1"/>
                </a:solidFill>
              </a:rPr>
              <a:t>        move_forward()</a:t>
            </a:r>
            <a:endParaRPr lang="en-US" altLang="ko-KR" sz="2200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2200">
                <a:solidFill>
                  <a:schemeClr val="tx1"/>
                </a:solidFill>
              </a:rPr>
              <a:t>    wn.update()</a:t>
            </a:r>
            <a:endParaRPr lang="en-US" altLang="ko-KR" sz="2200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endParaRPr lang="en-US" altLang="ko-KR" sz="2200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endParaRPr lang="en-US" altLang="ko-KR" sz="2200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endParaRPr lang="en-US" altLang="ko-KR" sz="22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IoT</a:t>
            </a:r>
            <a:r>
              <a:rPr lang="ko-KR" altLang="en-US"/>
              <a:t> 이론 및 실습</a:t>
            </a:r>
            <a:r>
              <a:rPr lang="en-US" altLang="ko-KR"/>
              <a:t> RC</a:t>
            </a:r>
            <a:r>
              <a:rPr lang="ko-KR" altLang="en-US"/>
              <a:t>카 </a:t>
            </a:r>
            <a:r>
              <a:rPr lang="en-US" altLang="ko-KR"/>
              <a:t>Python </a:t>
            </a:r>
            <a:r>
              <a:rPr lang="ko-KR" altLang="en-US"/>
              <a:t>구동영상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  <a:defRPr/>
            </a:pPr>
            <a:endParaRPr lang="ko-KR" altLang="en-US" sz="2200"/>
          </a:p>
          <a:p>
            <a:pPr marL="0" lvl="0" indent="0">
              <a:buNone/>
              <a:defRPr/>
            </a:pPr>
            <a:endParaRPr lang="en-US" altLang="ko-KR" sz="2000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2000">
                <a:solidFill>
                  <a:schemeClr val="tx1"/>
                </a:solidFill>
              </a:rPr>
              <a:t>        </a:t>
            </a:r>
            <a:endParaRPr lang="en-US" altLang="ko-KR" sz="2000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endParaRPr lang="en-US" altLang="ko-KR" sz="2000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endParaRPr lang="en-US" altLang="ko-KR" sz="2000"/>
          </a:p>
        </p:txBody>
      </p:sp>
      <p:pic>
        <p:nvPicPr>
          <p:cNvPr id="5" name="그림 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609599" y="1228725"/>
            <a:ext cx="10972799" cy="49461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14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4.</a:t>
            </a:r>
            <a:r>
              <a:rPr lang="ko-KR" altLang="en-US"/>
              <a:t> </a:t>
            </a:r>
            <a:r>
              <a:rPr lang="en-US" altLang="ko-KR"/>
              <a:t>BLDC</a:t>
            </a:r>
            <a:r>
              <a:rPr lang="ko-KR" altLang="en-US"/>
              <a:t>모터제어 </a:t>
            </a:r>
            <a:r>
              <a:rPr lang="en-US" altLang="ko-KR"/>
              <a:t>psim</a:t>
            </a:r>
            <a:r>
              <a:rPr lang="ko-KR" altLang="en-US"/>
              <a:t> 시뮬레이션 </a:t>
            </a:r>
            <a:r>
              <a:rPr lang="en-US" altLang="ko-KR"/>
              <a:t>C</a:t>
            </a:r>
            <a:r>
              <a:rPr lang="ko-KR" altLang="en-US"/>
              <a:t>블록코드 작성하기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BLDC</a:t>
            </a:r>
            <a:r>
              <a:rPr lang="ko-KR" altLang="en-US"/>
              <a:t>모터 </a:t>
            </a:r>
            <a:r>
              <a:rPr lang="en-US" altLang="ko-KR"/>
              <a:t>psim </a:t>
            </a:r>
            <a:r>
              <a:rPr lang="ko-KR" altLang="en-US"/>
              <a:t>회로도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598" y="1417638"/>
            <a:ext cx="10972798" cy="5440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BLDC</a:t>
            </a:r>
            <a:r>
              <a:rPr lang="ko-KR" altLang="en-US"/>
              <a:t>모터 </a:t>
            </a:r>
            <a:r>
              <a:rPr lang="en-US" altLang="ko-KR"/>
              <a:t>C</a:t>
            </a:r>
            <a:r>
              <a:rPr lang="ko-KR" altLang="en-US"/>
              <a:t>블록 소스코드</a:t>
            </a:r>
            <a:r>
              <a:rPr lang="en-US" altLang="ko-KR"/>
              <a:t>(1)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000">
                <a:solidFill>
                  <a:srgbClr val="000000"/>
                </a:solidFill>
              </a:rPr>
              <a:t>#include &lt;math.h&gt;</a:t>
            </a:r>
            <a:endParaRPr lang="en-US" altLang="ko-KR" sz="3000">
              <a:solidFill>
                <a:srgbClr val="000000"/>
              </a:solidFill>
            </a:endParaRPr>
          </a:p>
          <a:p>
            <a:pPr lvl="0">
              <a:defRPr/>
            </a:pPr>
            <a:endParaRPr lang="en-US" altLang="ko-KR" sz="3000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en-US" altLang="ko-KR" sz="3000">
                <a:solidFill>
                  <a:srgbClr val="000000"/>
                </a:solidFill>
              </a:rPr>
              <a:t>static float Ref = 0.0, Feedback = 0.0;</a:t>
            </a:r>
            <a:endParaRPr lang="en-US" altLang="ko-KR" sz="3000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en-US" altLang="ko-KR" sz="3000">
                <a:solidFill>
                  <a:srgbClr val="000000"/>
                </a:solidFill>
              </a:rPr>
              <a:t>static float A_Ref = 0.0, A_Feedback = 0.0;</a:t>
            </a:r>
            <a:endParaRPr lang="en-US" altLang="ko-KR" sz="3000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en-US" altLang="ko-KR" sz="3000">
                <a:solidFill>
                  <a:srgbClr val="000000"/>
                </a:solidFill>
              </a:rPr>
              <a:t>static float U1N = 0.0, V1N = 0.0, U1O = 0.0, V1O = 0.0;</a:t>
            </a:r>
            <a:endParaRPr lang="en-US" altLang="ko-KR" sz="3000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en-US" altLang="ko-KR" sz="3000">
                <a:solidFill>
                  <a:srgbClr val="000000"/>
                </a:solidFill>
              </a:rPr>
              <a:t>static float kp = 10.0;</a:t>
            </a:r>
            <a:endParaRPr lang="en-US" altLang="ko-KR" sz="3000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en-US" altLang="ko-KR" sz="3000">
                <a:solidFill>
                  <a:srgbClr val="000000"/>
                </a:solidFill>
              </a:rPr>
              <a:t>static float ki = 5.0;</a:t>
            </a:r>
            <a:endParaRPr lang="en-US" altLang="ko-KR" sz="3000"/>
          </a:p>
          <a:p>
            <a:pPr lvl="0">
              <a:defRPr/>
            </a:pPr>
            <a:endParaRPr lang="en-US" altLang="ko-KR" sz="3000"/>
          </a:p>
          <a:p>
            <a:pPr marL="0" lvl="0" indent="0">
              <a:buNone/>
              <a:defRPr/>
            </a:pPr>
            <a:endParaRPr lang="ko-KR" altLang="en-US" sz="3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BLDC</a:t>
            </a:r>
            <a:r>
              <a:rPr lang="ko-KR" altLang="en-US"/>
              <a:t>모터 </a:t>
            </a:r>
            <a:r>
              <a:rPr lang="en-US" altLang="ko-KR"/>
              <a:t>C</a:t>
            </a:r>
            <a:r>
              <a:rPr lang="ko-KR" altLang="en-US"/>
              <a:t>블록 소스코드</a:t>
            </a:r>
            <a:r>
              <a:rPr lang="en-US" altLang="ko-KR"/>
              <a:t>(2)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lvl="0" indent="0">
              <a:buNone/>
              <a:defRPr/>
            </a:pPr>
            <a:endParaRPr lang="en-US" altLang="ko-KR" sz="3000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en-US" altLang="ko-KR" sz="3000">
                <a:solidFill>
                  <a:srgbClr val="000000"/>
                </a:solidFill>
              </a:rPr>
              <a:t>Ref = x1;</a:t>
            </a:r>
            <a:endParaRPr lang="en-US" altLang="ko-KR" sz="3000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en-US" altLang="ko-KR" sz="3000">
                <a:solidFill>
                  <a:srgbClr val="000000"/>
                </a:solidFill>
              </a:rPr>
              <a:t>Feedback = x2;</a:t>
            </a:r>
            <a:endParaRPr lang="en-US" altLang="ko-KR" sz="3000">
              <a:solidFill>
                <a:srgbClr val="000000"/>
              </a:solidFill>
            </a:endParaRPr>
          </a:p>
          <a:p>
            <a:pPr lvl="0">
              <a:defRPr/>
            </a:pPr>
            <a:endParaRPr lang="en-US" altLang="ko-KR" sz="3000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en-US" altLang="ko-KR" sz="3000">
                <a:solidFill>
                  <a:srgbClr val="000000"/>
                </a:solidFill>
              </a:rPr>
              <a:t>A_Ref = fabs(Ref);</a:t>
            </a:r>
            <a:endParaRPr lang="en-US" altLang="ko-KR" sz="3000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en-US" altLang="ko-KR" sz="3000">
                <a:solidFill>
                  <a:srgbClr val="000000"/>
                </a:solidFill>
              </a:rPr>
              <a:t>A_Feedback = fabs(Feedback);</a:t>
            </a:r>
            <a:endParaRPr lang="en-US" altLang="ko-KR" sz="3000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en-US" altLang="ko-KR" sz="3000">
                <a:solidFill>
                  <a:srgbClr val="000000"/>
                </a:solidFill>
              </a:rPr>
              <a:t>U1N = A_Ref - A_Feedback;</a:t>
            </a:r>
            <a:endParaRPr lang="en-US" altLang="ko-KR" sz="3000">
              <a:solidFill>
                <a:srgbClr val="000000"/>
              </a:solidFill>
            </a:endParaRPr>
          </a:p>
          <a:p>
            <a:pPr lvl="0">
              <a:defRPr/>
            </a:pPr>
            <a:endParaRPr lang="en-US" altLang="ko-KR" sz="3000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en-US" altLang="ko-KR" sz="3000">
                <a:solidFill>
                  <a:srgbClr val="000000"/>
                </a:solidFill>
              </a:rPr>
              <a:t>V1N = V1O + (kp + ki * delt) * U1N - kp * U1O;</a:t>
            </a:r>
            <a:endParaRPr lang="en-US" altLang="ko-KR" sz="3000">
              <a:solidFill>
                <a:srgbClr val="000000"/>
              </a:solidFill>
            </a:endParaRPr>
          </a:p>
          <a:p>
            <a:pPr lvl="0">
              <a:defRPr/>
            </a:pPr>
            <a:endParaRPr lang="en-US" altLang="ko-KR" sz="3000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en-US" altLang="ko-KR" sz="3000">
                <a:solidFill>
                  <a:srgbClr val="000000"/>
                </a:solidFill>
              </a:rPr>
              <a:t>U1O = U1N;</a:t>
            </a:r>
            <a:endParaRPr lang="en-US" altLang="ko-KR" sz="3000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en-US" altLang="ko-KR" sz="3000">
                <a:solidFill>
                  <a:srgbClr val="000000"/>
                </a:solidFill>
              </a:rPr>
              <a:t>V1O = V1N;</a:t>
            </a:r>
            <a:endParaRPr lang="en-US" altLang="ko-KR" sz="3000">
              <a:solidFill>
                <a:srgbClr val="000000"/>
              </a:solidFill>
            </a:endParaRPr>
          </a:p>
          <a:p>
            <a:pPr lvl="0">
              <a:defRPr/>
            </a:pPr>
            <a:endParaRPr lang="en-US" altLang="ko-KR" sz="3000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en-US" altLang="ko-KR" sz="3000">
                <a:solidFill>
                  <a:srgbClr val="000000"/>
                </a:solidFill>
              </a:rPr>
              <a:t>y1 = V1N;</a:t>
            </a:r>
            <a:endParaRPr lang="ko-KR" altLang="en-US" sz="300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Psim BLDC</a:t>
            </a:r>
            <a:r>
              <a:rPr lang="ko-KR" altLang="en-US"/>
              <a:t>모터 시뮬레이션 구동영상</a:t>
            </a:r>
            <a:endParaRPr lang="ko-KR" altLang="en-US"/>
          </a:p>
        </p:txBody>
      </p:sp>
      <p:pic>
        <p:nvPicPr>
          <p:cNvPr id="5" name="모터제어 내용 2.mp4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609599" y="1357298"/>
            <a:ext cx="10972798" cy="4768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6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5.</a:t>
            </a:r>
            <a:r>
              <a:rPr lang="ko-KR" altLang="en-US"/>
              <a:t> </a:t>
            </a:r>
            <a:r>
              <a:rPr lang="en-US" altLang="ko-KR"/>
              <a:t>PMSM</a:t>
            </a:r>
            <a:r>
              <a:rPr lang="ko-KR" altLang="en-US"/>
              <a:t>모터제어 </a:t>
            </a:r>
            <a:r>
              <a:rPr lang="en-US" altLang="ko-KR"/>
              <a:t>psim</a:t>
            </a:r>
            <a:r>
              <a:rPr lang="ko-KR" altLang="en-US"/>
              <a:t> 시뮬레이션 </a:t>
            </a:r>
            <a:r>
              <a:rPr lang="en-US" altLang="ko-KR"/>
              <a:t>C</a:t>
            </a:r>
            <a:r>
              <a:rPr lang="ko-KR" altLang="en-US"/>
              <a:t>블록코드 작성하기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PMSM</a:t>
            </a:r>
            <a:r>
              <a:rPr lang="ko-KR" altLang="en-US"/>
              <a:t>모터 </a:t>
            </a:r>
            <a:r>
              <a:rPr lang="en-US" altLang="ko-KR"/>
              <a:t>psim </a:t>
            </a:r>
            <a:r>
              <a:rPr lang="ko-KR" altLang="en-US"/>
              <a:t>회로도</a:t>
            </a:r>
            <a:endParaRPr lang="ko-KR" altLang="en-US"/>
          </a:p>
        </p:txBody>
      </p:sp>
      <p:pic>
        <p:nvPicPr>
          <p:cNvPr id="4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09599" y="1715752"/>
            <a:ext cx="10972798" cy="42948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목차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  <a:defRPr/>
            </a:pPr>
            <a:r>
              <a:rPr lang="en-US" altLang="ko-KR" sz="3600"/>
              <a:t>1.</a:t>
            </a:r>
            <a:r>
              <a:rPr lang="ko-KR" altLang="en-US" sz="3600"/>
              <a:t> </a:t>
            </a:r>
            <a:r>
              <a:rPr lang="en-US" altLang="ko-KR" sz="3600"/>
              <a:t>IoT</a:t>
            </a:r>
            <a:r>
              <a:rPr lang="ko-KR" altLang="en-US" sz="3600"/>
              <a:t> 이론 및 실습 </a:t>
            </a:r>
            <a:r>
              <a:rPr lang="en-US" altLang="ko-KR" sz="3600"/>
              <a:t>RC Car</a:t>
            </a:r>
            <a:r>
              <a:rPr lang="ko-KR" altLang="en-US" sz="3600"/>
              <a:t> 소개</a:t>
            </a:r>
            <a:endParaRPr lang="ko-KR" altLang="en-US" sz="3600"/>
          </a:p>
          <a:p>
            <a:pPr marL="0" lvl="0" indent="0">
              <a:buNone/>
              <a:defRPr/>
            </a:pPr>
            <a:r>
              <a:rPr lang="en-US" altLang="ko-KR" sz="3600"/>
              <a:t>2.</a:t>
            </a:r>
            <a:r>
              <a:rPr lang="ko-KR" altLang="en-US" sz="3600"/>
              <a:t> </a:t>
            </a:r>
            <a:r>
              <a:rPr lang="en-US" altLang="ko-KR" sz="3600"/>
              <a:t>IoT</a:t>
            </a:r>
            <a:r>
              <a:rPr lang="ko-KR" altLang="en-US" sz="3600"/>
              <a:t> 이론 및 실습 </a:t>
            </a:r>
            <a:r>
              <a:rPr lang="en-US" altLang="ko-KR" sz="3600"/>
              <a:t>RC</a:t>
            </a:r>
            <a:r>
              <a:rPr lang="ko-KR" altLang="en-US" sz="3600"/>
              <a:t>카 제작과정 </a:t>
            </a:r>
            <a:endParaRPr lang="ko-KR" altLang="en-US" sz="3600"/>
          </a:p>
          <a:p>
            <a:pPr marL="0" lvl="0" indent="0">
              <a:buNone/>
              <a:defRPr/>
            </a:pPr>
            <a:r>
              <a:rPr lang="en-US" altLang="ko-KR" sz="3600"/>
              <a:t>3. IoT</a:t>
            </a:r>
            <a:r>
              <a:rPr lang="ko-KR" altLang="en-US" sz="3600"/>
              <a:t> 이론 및 실습</a:t>
            </a:r>
            <a:r>
              <a:rPr lang="en-US" altLang="ko-KR" sz="3600"/>
              <a:t> RC</a:t>
            </a:r>
            <a:r>
              <a:rPr lang="ko-KR" altLang="en-US" sz="3600"/>
              <a:t>카 </a:t>
            </a:r>
            <a:r>
              <a:rPr lang="en-US" altLang="ko-KR" sz="3600"/>
              <a:t>Python </a:t>
            </a:r>
            <a:r>
              <a:rPr lang="ko-KR" altLang="en-US" sz="3600"/>
              <a:t>응용코드</a:t>
            </a:r>
            <a:endParaRPr lang="ko-KR" altLang="en-US" sz="3600"/>
          </a:p>
          <a:p>
            <a:pPr marL="0" lvl="0" indent="0">
              <a:buNone/>
              <a:defRPr/>
            </a:pPr>
            <a:r>
              <a:rPr lang="en-US" altLang="ko-KR" sz="3600"/>
              <a:t>4.</a:t>
            </a:r>
            <a:r>
              <a:rPr lang="ko-KR" altLang="en-US" sz="3600"/>
              <a:t> </a:t>
            </a:r>
            <a:r>
              <a:rPr lang="en-US" altLang="ko-KR" sz="3600"/>
              <a:t>BLDC</a:t>
            </a:r>
            <a:r>
              <a:rPr lang="ko-KR" altLang="en-US" sz="3600"/>
              <a:t>모터제어 </a:t>
            </a:r>
            <a:r>
              <a:rPr lang="en-US" altLang="ko-KR" sz="3600"/>
              <a:t>psim</a:t>
            </a:r>
            <a:r>
              <a:rPr lang="ko-KR" altLang="en-US" sz="3600"/>
              <a:t> 시뮬레이션 </a:t>
            </a:r>
            <a:r>
              <a:rPr lang="en-US" altLang="ko-KR" sz="3600"/>
              <a:t>C</a:t>
            </a:r>
            <a:r>
              <a:rPr lang="ko-KR" altLang="en-US" sz="3600"/>
              <a:t>블록코드 </a:t>
            </a:r>
            <a:endParaRPr lang="ko-KR" altLang="en-US" sz="3600"/>
          </a:p>
          <a:p>
            <a:pPr marL="0" lvl="0" indent="0">
              <a:buNone/>
              <a:defRPr/>
            </a:pPr>
            <a:r>
              <a:rPr lang="ko-KR" altLang="en-US" sz="3600"/>
              <a:t>작성</a:t>
            </a:r>
            <a:endParaRPr lang="ko-KR" altLang="en-US" sz="3600"/>
          </a:p>
          <a:p>
            <a:pPr marL="0" lvl="0" indent="0">
              <a:buNone/>
              <a:defRPr/>
            </a:pPr>
            <a:r>
              <a:rPr lang="en-US" altLang="ko-KR" sz="3600"/>
              <a:t>5.</a:t>
            </a:r>
            <a:r>
              <a:rPr lang="ko-KR" altLang="en-US" sz="3600"/>
              <a:t> </a:t>
            </a:r>
            <a:r>
              <a:rPr lang="en-US" altLang="ko-KR" sz="3600"/>
              <a:t>PMSM</a:t>
            </a:r>
            <a:r>
              <a:rPr lang="ko-KR" altLang="en-US" sz="3600"/>
              <a:t>모터제어 </a:t>
            </a:r>
            <a:r>
              <a:rPr lang="en-US" altLang="ko-KR" sz="3600"/>
              <a:t>psim</a:t>
            </a:r>
            <a:r>
              <a:rPr lang="ko-KR" altLang="en-US" sz="3600"/>
              <a:t> 시뮬레이션 </a:t>
            </a:r>
            <a:r>
              <a:rPr lang="en-US" altLang="ko-KR" sz="3600"/>
              <a:t>C</a:t>
            </a:r>
            <a:r>
              <a:rPr lang="ko-KR" altLang="en-US" sz="3600"/>
              <a:t>블록코드 </a:t>
            </a:r>
            <a:endParaRPr lang="ko-KR" altLang="en-US" sz="3600"/>
          </a:p>
          <a:p>
            <a:pPr marL="0" lvl="0" indent="0">
              <a:buNone/>
              <a:defRPr/>
            </a:pPr>
            <a:r>
              <a:rPr lang="ko-KR" altLang="en-US" sz="3600"/>
              <a:t>작성</a:t>
            </a:r>
            <a:endParaRPr lang="ko-KR" altLang="en-US" sz="3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PMSM</a:t>
            </a:r>
            <a:r>
              <a:rPr lang="ko-KR" altLang="en-US"/>
              <a:t>모터 </a:t>
            </a:r>
            <a:r>
              <a:rPr lang="en-US" altLang="ko-KR"/>
              <a:t>C</a:t>
            </a:r>
            <a:r>
              <a:rPr lang="ko-KR" altLang="en-US"/>
              <a:t>블록 소스코드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</a:rPr>
              <a:t>//변수선언</a:t>
            </a:r>
            <a:endParaRPr lang="en-US" altLang="ko-KR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</a:rPr>
              <a:t>static double Wm_REF, Wm;</a:t>
            </a:r>
            <a:endParaRPr lang="en-US" altLang="ko-KR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</a:rPr>
              <a:t>static double Isa, Isb, Isc;</a:t>
            </a:r>
            <a:endParaRPr lang="en-US" altLang="ko-KR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</a:rPr>
              <a:t>static double PWM_Tri;</a:t>
            </a:r>
            <a:endParaRPr lang="en-US" altLang="ko-KR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</a:rPr>
              <a:t>unsigned char PWM_U, PWM_V, PWM_W;</a:t>
            </a:r>
            <a:endParaRPr lang="en-US" altLang="ko-KR">
              <a:solidFill>
                <a:srgbClr val="000000"/>
              </a:solidFill>
            </a:endParaRPr>
          </a:p>
          <a:p>
            <a:pPr lvl="0">
              <a:defRPr/>
            </a:pPr>
            <a:endParaRPr lang="en-US" altLang="ko-KR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</a:rPr>
              <a:t>//제어코드</a:t>
            </a:r>
            <a:endParaRPr lang="en-US" altLang="ko-KR">
              <a:solidFill>
                <a:srgbClr val="000000"/>
              </a:solidFill>
            </a:endParaRPr>
          </a:p>
          <a:p>
            <a:pPr lvl="0">
              <a:defRPr/>
            </a:pPr>
            <a:endParaRPr lang="en-US" altLang="ko-KR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</a:rPr>
              <a:t>Wm_REF = x1;</a:t>
            </a:r>
            <a:endParaRPr lang="en-US" altLang="ko-KR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</a:rPr>
              <a:t>Wm = x2;</a:t>
            </a:r>
            <a:endParaRPr lang="en-US" altLang="ko-KR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</a:rPr>
              <a:t>Isa = x3;</a:t>
            </a:r>
            <a:endParaRPr lang="en-US" altLang="ko-KR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</a:rPr>
              <a:t>Isb = x4;</a:t>
            </a:r>
            <a:endParaRPr lang="en-US" altLang="ko-KR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</a:rPr>
              <a:t>Isc = x5;</a:t>
            </a:r>
            <a:endParaRPr lang="en-US" altLang="ko-KR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</a:rPr>
              <a:t>PWM_Tri = x6;</a:t>
            </a:r>
            <a:endParaRPr lang="en-US" altLang="ko-KR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Psim PMSM</a:t>
            </a:r>
            <a:r>
              <a:rPr lang="ko-KR" altLang="en-US"/>
              <a:t>모터 시뮬레이션 구동영상</a:t>
            </a:r>
            <a:endParaRPr lang="ko-KR" altLang="en-US"/>
          </a:p>
        </p:txBody>
      </p:sp>
      <p:pic>
        <p:nvPicPr>
          <p:cNvPr id="5" name="모터제어 내용 1.mp4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609599" y="1357298"/>
            <a:ext cx="10972798" cy="4768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59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"/>
          <p:cNvSpPr>
            <a:spLocks noGrp="1"/>
          </p:cNvSpPr>
          <p:nvPr>
            <p:ph type="ctrTitle" idx="0"/>
          </p:nvPr>
        </p:nvSpPr>
        <p:spPr/>
        <p:txBody>
          <a:bodyPr/>
          <a:lstStyle/>
          <a:p>
            <a:pPr marL="0" lvl="0" indent="0">
              <a:buNone/>
              <a:defRPr/>
            </a:pPr>
            <a:r>
              <a:rPr lang="en-US" altLang="ko-KR"/>
              <a:t>1.</a:t>
            </a:r>
            <a:r>
              <a:rPr lang="ko-KR" altLang="en-US"/>
              <a:t> </a:t>
            </a:r>
            <a:r>
              <a:rPr lang="en-US" altLang="ko-KR"/>
              <a:t>IoT</a:t>
            </a:r>
            <a:r>
              <a:rPr lang="ko-KR" altLang="en-US"/>
              <a:t> 이론 및 실습 </a:t>
            </a:r>
            <a:r>
              <a:rPr lang="en-US" altLang="ko-KR"/>
              <a:t>RC Car</a:t>
            </a:r>
            <a:r>
              <a:rPr lang="ko-KR" altLang="en-US"/>
              <a:t> 소개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0" lvl="0" indent="0">
              <a:buNone/>
              <a:defRPr/>
            </a:pPr>
            <a:r>
              <a:rPr lang="en-US" altLang="ko-KR"/>
              <a:t>IoT</a:t>
            </a:r>
            <a:r>
              <a:rPr lang="ko-KR" altLang="en-US"/>
              <a:t> 이론 및 실습 </a:t>
            </a:r>
            <a:r>
              <a:rPr lang="en-US" altLang="ko-KR"/>
              <a:t>RC</a:t>
            </a:r>
            <a:r>
              <a:rPr lang="ko-KR" altLang="en-US"/>
              <a:t> </a:t>
            </a:r>
            <a:r>
              <a:rPr lang="en-US" altLang="ko-KR"/>
              <a:t>Car</a:t>
            </a:r>
            <a:r>
              <a:rPr lang="ko-KR" altLang="en-US"/>
              <a:t> 소개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sz="half" idx="2"/>
          </p:nvPr>
        </p:nvSpPr>
        <p:spPr>
          <a:xfrm>
            <a:off x="6318249" y="1285860"/>
            <a:ext cx="5321721" cy="4840303"/>
          </a:xfrm>
        </p:spPr>
        <p:txBody>
          <a:bodyPr/>
          <a:lstStyle/>
          <a:p>
            <a:pPr marL="0" lvl="0" indent="0">
              <a:buNone/>
              <a:defRPr/>
            </a:pPr>
            <a:r>
              <a:rPr lang="ko-KR" altLang="en-US" sz="2800"/>
              <a:t>★ </a:t>
            </a:r>
            <a:r>
              <a:rPr lang="en-US" altLang="ko-KR" sz="2800"/>
              <a:t>RC</a:t>
            </a:r>
            <a:r>
              <a:rPr lang="ko-KR" altLang="en-US" sz="2800"/>
              <a:t> </a:t>
            </a:r>
            <a:r>
              <a:rPr lang="en-US" altLang="ko-KR" sz="2800"/>
              <a:t>Car </a:t>
            </a:r>
            <a:r>
              <a:rPr lang="ko-KR" altLang="en-US" sz="2800"/>
              <a:t>란</a:t>
            </a:r>
            <a:r>
              <a:rPr lang="en-US" altLang="ko-KR" sz="2800"/>
              <a:t>?</a:t>
            </a:r>
            <a:endParaRPr lang="en-US" altLang="ko-KR" sz="2800"/>
          </a:p>
          <a:p>
            <a:pPr lvl="0">
              <a:defRPr/>
            </a:pPr>
            <a:r>
              <a:rPr lang="en-US" altLang="ko-KR" sz="2800">
                <a:solidFill>
                  <a:srgbClr val="000000"/>
                </a:solidFill>
              </a:rPr>
              <a:t>RC</a:t>
            </a:r>
            <a:r>
              <a:rPr lang="ko-KR" altLang="en-US" sz="2800">
                <a:solidFill>
                  <a:srgbClr val="000000"/>
                </a:solidFill>
              </a:rPr>
              <a:t>라는 단어는 라디오 컨트롤</a:t>
            </a:r>
            <a:r>
              <a:rPr lang="en-US" altLang="ko-KR" sz="2800">
                <a:solidFill>
                  <a:srgbClr val="000000"/>
                </a:solidFill>
              </a:rPr>
              <a:t>(Radio control)</a:t>
            </a:r>
            <a:r>
              <a:rPr lang="ko-KR" altLang="en-US" sz="2800">
                <a:solidFill>
                  <a:srgbClr val="000000"/>
                </a:solidFill>
              </a:rPr>
              <a:t>의 약자입니다</a:t>
            </a:r>
            <a:r>
              <a:rPr lang="en-US" altLang="ko-KR" sz="2800">
                <a:solidFill>
                  <a:srgbClr val="000000"/>
                </a:solidFill>
              </a:rPr>
              <a:t>.</a:t>
            </a:r>
            <a:endParaRPr lang="en-US" altLang="ko-KR" sz="3600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ko-KR" altLang="en-US" sz="2800">
                <a:solidFill>
                  <a:srgbClr val="000000"/>
                </a:solidFill>
              </a:rPr>
              <a:t>컴퓨터 비전 기술을 활용해 </a:t>
            </a:r>
            <a:r>
              <a:rPr lang="en-US" altLang="ko-KR" sz="2800">
                <a:solidFill>
                  <a:srgbClr val="000000"/>
                </a:solidFill>
              </a:rPr>
              <a:t>RC</a:t>
            </a:r>
            <a:r>
              <a:rPr lang="ko-KR" altLang="en-US" sz="2800">
                <a:solidFill>
                  <a:srgbClr val="000000"/>
                </a:solidFill>
              </a:rPr>
              <a:t>카에 장착된 카메라를 통해 장애물 탐지</a:t>
            </a:r>
            <a:r>
              <a:rPr lang="en-US" altLang="ko-KR" sz="2800">
                <a:solidFill>
                  <a:srgbClr val="000000"/>
                </a:solidFill>
              </a:rPr>
              <a:t>,</a:t>
            </a:r>
            <a:r>
              <a:rPr lang="ko-KR" altLang="en-US" sz="2800">
                <a:solidFill>
                  <a:srgbClr val="000000"/>
                </a:solidFill>
              </a:rPr>
              <a:t> 경로 추적등을 수행 할 수 있습니다</a:t>
            </a:r>
            <a:r>
              <a:rPr lang="en-US" altLang="ko-KR" sz="2800">
                <a:solidFill>
                  <a:srgbClr val="000000"/>
                </a:solidFill>
              </a:rPr>
              <a:t>.</a:t>
            </a:r>
            <a:endParaRPr lang="en-US" altLang="ko-KR" sz="2800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en-US" altLang="ko-KR" sz="2800">
                <a:solidFill>
                  <a:srgbClr val="000000"/>
                </a:solidFill>
              </a:rPr>
              <a:t>RC</a:t>
            </a:r>
            <a:r>
              <a:rPr lang="ko-KR" altLang="en-US" sz="2800">
                <a:solidFill>
                  <a:srgbClr val="000000"/>
                </a:solidFill>
              </a:rPr>
              <a:t>카의 주행 데이터를 수집</a:t>
            </a:r>
            <a:r>
              <a:rPr lang="en-US" altLang="ko-KR" sz="2800">
                <a:solidFill>
                  <a:srgbClr val="000000"/>
                </a:solidFill>
              </a:rPr>
              <a:t>,</a:t>
            </a:r>
            <a:r>
              <a:rPr lang="ko-KR" altLang="en-US" sz="2800">
                <a:solidFill>
                  <a:srgbClr val="000000"/>
                </a:solidFill>
              </a:rPr>
              <a:t> 분석하여 장애물 회피를 위한 모델을 학습시킬 수 있습니다</a:t>
            </a:r>
            <a:r>
              <a:rPr lang="en-US" altLang="ko-KR" sz="2800">
                <a:solidFill>
                  <a:srgbClr val="000000"/>
                </a:solidFill>
              </a:rPr>
              <a:t>.</a:t>
            </a:r>
            <a:endParaRPr lang="en-US" altLang="ko-KR" sz="2800">
              <a:solidFill>
                <a:srgbClr val="0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19654">
            <a:off x="687942" y="1161542"/>
            <a:ext cx="5170075" cy="543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/>
        <p:txBody>
          <a:bodyPr/>
          <a:lstStyle/>
          <a:p>
            <a:pPr marL="0" lvl="0" indent="0">
              <a:buNone/>
              <a:defRPr/>
            </a:pPr>
            <a:r>
              <a:rPr lang="en-US" altLang="ko-KR"/>
              <a:t>2.</a:t>
            </a:r>
            <a:r>
              <a:rPr lang="ko-KR" altLang="en-US"/>
              <a:t> </a:t>
            </a:r>
            <a:r>
              <a:rPr lang="en-US" altLang="ko-KR"/>
              <a:t>IoT</a:t>
            </a:r>
            <a:r>
              <a:rPr lang="ko-KR" altLang="en-US"/>
              <a:t> 이론 및 실습 </a:t>
            </a:r>
            <a:r>
              <a:rPr lang="en-US" altLang="ko-KR"/>
              <a:t>RC</a:t>
            </a:r>
            <a:r>
              <a:rPr lang="ko-KR" altLang="en-US"/>
              <a:t>카 제작과정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IoT</a:t>
            </a:r>
            <a:r>
              <a:rPr lang="ko-KR" altLang="en-US"/>
              <a:t> 이론 및 실습</a:t>
            </a:r>
            <a:r>
              <a:rPr lang="en-US" altLang="ko-KR"/>
              <a:t> RC</a:t>
            </a:r>
            <a:r>
              <a:rPr lang="ko-KR" altLang="en-US"/>
              <a:t>카 제작과정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tretch>
            <a:fillRect/>
          </a:stretch>
        </p:blipFill>
        <p:spPr>
          <a:xfrm>
            <a:off x="6096000" y="1409700"/>
            <a:ext cx="5384799" cy="4038599"/>
          </a:xfrm>
          <a:prstGeom prst="rect">
            <a:avLst/>
          </a:prstGeom>
        </p:spPr>
      </p:pic>
      <p:pic>
        <p:nvPicPr>
          <p:cNvPr id="5" name="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tretch>
            <a:fillRect/>
          </a:stretch>
        </p:blipFill>
        <p:spPr>
          <a:xfrm>
            <a:off x="546522" y="1409700"/>
            <a:ext cx="5384799" cy="4038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"/>
          <p:cNvSpPr>
            <a:spLocks noGrp="1"/>
          </p:cNvSpPr>
          <p:nvPr>
            <p:ph type="ctrTitle" idx="0"/>
          </p:nvPr>
        </p:nvSpPr>
        <p:spPr/>
        <p:txBody>
          <a:bodyPr/>
          <a:lstStyle/>
          <a:p>
            <a:pPr marL="0" lvl="0" indent="0">
              <a:buNone/>
              <a:defRPr/>
            </a:pPr>
            <a:r>
              <a:rPr lang="en-US" altLang="ko-KR"/>
              <a:t>3. IoT</a:t>
            </a:r>
            <a:r>
              <a:rPr lang="ko-KR" altLang="en-US"/>
              <a:t> 이론 및 실습</a:t>
            </a:r>
            <a:r>
              <a:rPr lang="en-US" altLang="ko-KR"/>
              <a:t> RC</a:t>
            </a:r>
            <a:r>
              <a:rPr lang="ko-KR" altLang="en-US"/>
              <a:t>카 </a:t>
            </a:r>
            <a:r>
              <a:rPr lang="en-US" altLang="ko-KR"/>
              <a:t>Python </a:t>
            </a:r>
            <a:r>
              <a:rPr lang="ko-KR" altLang="en-US"/>
              <a:t>응용코드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IoT</a:t>
            </a:r>
            <a:r>
              <a:rPr lang="ko-KR" altLang="en-US"/>
              <a:t> 이론 및 실습</a:t>
            </a:r>
            <a:r>
              <a:rPr lang="en-US" altLang="ko-KR"/>
              <a:t> RC</a:t>
            </a:r>
            <a:r>
              <a:rPr lang="ko-KR" altLang="en-US"/>
              <a:t>카 </a:t>
            </a:r>
            <a:r>
              <a:rPr lang="en-US" altLang="ko-KR"/>
              <a:t>Python </a:t>
            </a:r>
            <a:r>
              <a:rPr lang="ko-KR" altLang="en-US"/>
              <a:t>응용코드</a:t>
            </a:r>
            <a:r>
              <a:rPr lang="en-US" altLang="ko-KR"/>
              <a:t>(1)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lvl="0" indent="0">
              <a:buNone/>
              <a:defRPr/>
            </a:pPr>
            <a:r>
              <a:rPr lang="en-US" altLang="ko-KR">
                <a:solidFill>
                  <a:schemeClr val="tx1"/>
                </a:solidFill>
              </a:rPr>
              <a:t>import turtle</a:t>
            </a:r>
            <a:endParaRPr lang="en-US" altLang="ko-KR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>
                <a:solidFill>
                  <a:schemeClr val="tx1"/>
                </a:solidFill>
              </a:rPr>
              <a:t>import random</a:t>
            </a:r>
            <a:endParaRPr lang="en-US" altLang="ko-KR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endParaRPr lang="en-US" altLang="ko-KR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>
                <a:solidFill>
                  <a:schemeClr val="tx1"/>
                </a:solidFill>
              </a:rPr>
              <a:t># 화면 설정</a:t>
            </a:r>
            <a:endParaRPr lang="en-US" altLang="ko-KR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>
                <a:solidFill>
                  <a:schemeClr val="tx1"/>
                </a:solidFill>
              </a:rPr>
              <a:t>wn = turtle.Screen()</a:t>
            </a:r>
            <a:endParaRPr lang="en-US" altLang="ko-KR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>
                <a:solidFill>
                  <a:schemeClr val="tx1"/>
                </a:solidFill>
              </a:rPr>
              <a:t>wn.bgcolor("white")</a:t>
            </a:r>
            <a:endParaRPr lang="en-US" altLang="ko-KR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>
                <a:solidFill>
                  <a:schemeClr val="tx1"/>
                </a:solidFill>
              </a:rPr>
              <a:t>wn.title("스마트 RC카 시뮬레이션")</a:t>
            </a:r>
            <a:endParaRPr lang="en-US" altLang="ko-KR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endParaRPr lang="en-US" altLang="ko-KR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>
                <a:solidFill>
                  <a:schemeClr val="tx1"/>
                </a:solidFill>
              </a:rPr>
              <a:t># RC카 설정</a:t>
            </a:r>
            <a:endParaRPr lang="en-US" altLang="ko-KR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>
                <a:solidFill>
                  <a:schemeClr val="tx1"/>
                </a:solidFill>
              </a:rPr>
              <a:t>car = turtle.Turtle()</a:t>
            </a:r>
            <a:endParaRPr lang="en-US" altLang="ko-KR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>
                <a:solidFill>
                  <a:schemeClr val="tx1"/>
                </a:solidFill>
              </a:rPr>
              <a:t>car.shape("turtle")</a:t>
            </a:r>
            <a:endParaRPr lang="en-US" altLang="ko-KR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>
                <a:solidFill>
                  <a:schemeClr val="tx1"/>
                </a:solidFill>
              </a:rPr>
              <a:t>car.color("blue")</a:t>
            </a:r>
            <a:endParaRPr lang="en-US" altLang="ko-KR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>
                <a:solidFill>
                  <a:schemeClr val="tx1"/>
                </a:solidFill>
              </a:rPr>
              <a:t>car.penup()</a:t>
            </a: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IoT</a:t>
            </a:r>
            <a:r>
              <a:rPr lang="ko-KR" altLang="en-US"/>
              <a:t> 이론 및 실습</a:t>
            </a:r>
            <a:r>
              <a:rPr lang="en-US" altLang="ko-KR"/>
              <a:t> RC</a:t>
            </a:r>
            <a:r>
              <a:rPr lang="ko-KR" altLang="en-US"/>
              <a:t>카 </a:t>
            </a:r>
            <a:r>
              <a:rPr lang="en-US" altLang="ko-KR"/>
              <a:t>Python </a:t>
            </a:r>
            <a:r>
              <a:rPr lang="ko-KR" altLang="en-US"/>
              <a:t>응용코드</a:t>
            </a:r>
            <a:r>
              <a:rPr lang="en-US" altLang="ko-KR"/>
              <a:t>(2)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357298"/>
            <a:ext cx="10972799" cy="5500702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  <a:defRPr/>
            </a:pPr>
            <a:r>
              <a:rPr lang="en-US" altLang="ko-KR" sz="2000">
                <a:solidFill>
                  <a:schemeClr val="tx1"/>
                </a:solidFill>
              </a:rPr>
              <a:t># 장애물 설정 1</a:t>
            </a:r>
            <a:endParaRPr lang="en-US" altLang="ko-KR" sz="2000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2000">
                <a:solidFill>
                  <a:schemeClr val="tx1"/>
                </a:solidFill>
              </a:rPr>
              <a:t>obstacle = turtle.Turtle()</a:t>
            </a:r>
            <a:endParaRPr lang="en-US" altLang="ko-KR" sz="2000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2000">
                <a:solidFill>
                  <a:schemeClr val="tx1"/>
                </a:solidFill>
              </a:rPr>
              <a:t>obstacle.shape("square")</a:t>
            </a:r>
            <a:endParaRPr lang="en-US" altLang="ko-KR" sz="2000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2000">
                <a:solidFill>
                  <a:schemeClr val="tx1"/>
                </a:solidFill>
              </a:rPr>
              <a:t>obstacle.color("red")</a:t>
            </a:r>
            <a:endParaRPr lang="en-US" altLang="ko-KR" sz="2000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2000">
                <a:solidFill>
                  <a:schemeClr val="tx1"/>
                </a:solidFill>
              </a:rPr>
              <a:t>obstacle.penup()</a:t>
            </a:r>
            <a:endParaRPr lang="en-US" altLang="ko-KR" sz="2000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2000">
                <a:solidFill>
                  <a:schemeClr val="tx1"/>
                </a:solidFill>
              </a:rPr>
              <a:t>obstacle.goto(random.randint(-100, 100), random.randint(-100, 100))</a:t>
            </a:r>
            <a:endParaRPr lang="en-US" altLang="ko-KR" sz="2000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endParaRPr lang="en-US" altLang="ko-KR" sz="2000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2000">
                <a:solidFill>
                  <a:schemeClr val="tx1"/>
                </a:solidFill>
              </a:rPr>
              <a:t># 장애물 설정 2</a:t>
            </a:r>
            <a:endParaRPr lang="en-US" altLang="ko-KR" sz="2000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2000">
                <a:solidFill>
                  <a:schemeClr val="tx1"/>
                </a:solidFill>
              </a:rPr>
              <a:t>obstacle = turtle.Turtle()</a:t>
            </a:r>
            <a:endParaRPr lang="en-US" altLang="ko-KR" sz="2000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2000">
                <a:solidFill>
                  <a:schemeClr val="tx1"/>
                </a:solidFill>
              </a:rPr>
              <a:t>obstacle.shape("square")</a:t>
            </a:r>
            <a:endParaRPr lang="en-US" altLang="ko-KR" sz="2000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2000">
                <a:solidFill>
                  <a:schemeClr val="tx1"/>
                </a:solidFill>
              </a:rPr>
              <a:t>obstacle.color("green")</a:t>
            </a:r>
            <a:endParaRPr lang="en-US" altLang="ko-KR" sz="2000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2000">
                <a:solidFill>
                  <a:schemeClr val="tx1"/>
                </a:solidFill>
              </a:rPr>
              <a:t>obstacle.penup()</a:t>
            </a:r>
            <a:endParaRPr lang="en-US" altLang="ko-KR" sz="2000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2000">
                <a:solidFill>
                  <a:schemeClr val="tx1"/>
                </a:solidFill>
              </a:rPr>
              <a:t>obstacle.goto(random.randint(-100, 100), random.randint(-100, 100))</a:t>
            </a:r>
            <a:endParaRPr lang="en-US" altLang="ko-KR" sz="2000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endParaRPr lang="en-US" altLang="ko-KR" sz="2000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2000">
                <a:solidFill>
                  <a:schemeClr val="tx1"/>
                </a:solidFill>
              </a:rPr>
              <a:t># 장애물 설정 3</a:t>
            </a:r>
            <a:endParaRPr lang="en-US" altLang="ko-KR" sz="2000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2000">
                <a:solidFill>
                  <a:schemeClr val="tx1"/>
                </a:solidFill>
              </a:rPr>
              <a:t>obstacle = turtle.Turtle()</a:t>
            </a:r>
            <a:endParaRPr lang="en-US" altLang="ko-KR" sz="2000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2000">
                <a:solidFill>
                  <a:schemeClr val="tx1"/>
                </a:solidFill>
              </a:rPr>
              <a:t>obstacle.shape("square")</a:t>
            </a:r>
            <a:endParaRPr lang="en-US" altLang="ko-KR" sz="2000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2000">
                <a:solidFill>
                  <a:schemeClr val="tx1"/>
                </a:solidFill>
              </a:rPr>
              <a:t>obstacle.color("blue")</a:t>
            </a:r>
            <a:endParaRPr lang="en-US" altLang="ko-KR" sz="2000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2000">
                <a:solidFill>
                  <a:schemeClr val="tx1"/>
                </a:solidFill>
              </a:rPr>
              <a:t>obstacle.penup()</a:t>
            </a:r>
            <a:endParaRPr lang="en-US" altLang="ko-KR" sz="2000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2000">
                <a:solidFill>
                  <a:schemeClr val="tx1"/>
                </a:solidFill>
              </a:rPr>
              <a:t>obstacle.goto(random.randint(-100, 100), random.randint(-100, 100))</a:t>
            </a:r>
            <a:endParaRPr lang="en-US" altLang="ko-KR" sz="2000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endParaRPr lang="en-US" altLang="ko-KR" sz="20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미래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무늬">
      <a:majorFont>
        <a:latin typeface="Arial"/>
        <a:ea typeface=""/>
        <a:cs typeface=""/>
        <a:font script="Jpan" typeface="MS PGothic"/>
        <a:font script="Hang" typeface="한컴 윤고딕 240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Tahoma"/>
        <a:ea typeface=""/>
        <a:cs typeface="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미래">
      <a:fillStyleLst>
        <a:solidFill>
          <a:schemeClr val="phClr">
            <a:shade val="95000"/>
          </a:schemeClr>
        </a:solidFill>
        <a:gradFill rotWithShape="1">
          <a:gsLst>
            <a:gs pos="0">
              <a:schemeClr val="phClr">
                <a:tint val="100000"/>
                <a:satMod val="200000"/>
              </a:schemeClr>
            </a:gs>
            <a:gs pos="66000">
              <a:schemeClr val="phClr">
                <a:tint val="50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5400000" scaled="0"/>
        </a:gradFill>
      </a:fillStyleLst>
      <a:lnStyleLst>
        <a:ln w="190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>
              <a:shade val="50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</a:schemeClr>
            </a:gs>
            <a:gs pos="40000">
              <a:schemeClr val="phClr">
                <a:tint val="60000"/>
                <a:shade val="100000"/>
                <a:alpha val="100000"/>
                <a:satMod val="100000"/>
              </a:schemeClr>
            </a:gs>
            <a:gs pos="100000">
              <a:schemeClr val="phClr">
                <a:tint val="20000"/>
                <a:shade val="100000"/>
                <a:alpha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364</ep:Words>
  <ep:PresentationFormat>화면 슬라이드 쇼(4:3)</ep:PresentationFormat>
  <ep:Paragraphs>111</ep:Paragraphs>
  <ep:Slides>21</ep:Slides>
  <ep:Notes>0</ep:Notes>
  <ep:TotalTime>0</ep:TotalTime>
  <ep:HiddenSlides>0</ep:HiddenSlides>
  <ep:MMClips>3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ep:HeadingPairs>
  <ep:TitlesOfParts>
    <vt:vector size="22" baseType="lpstr">
      <vt:lpstr>미래</vt:lpstr>
      <vt:lpstr>AI 관련 포트폴리오</vt:lpstr>
      <vt:lpstr>목차</vt:lpstr>
      <vt:lpstr>1. IoT 이론 및 실습 RC Car 소개</vt:lpstr>
      <vt:lpstr>IoT 이론 및 실습 RC Car 소개</vt:lpstr>
      <vt:lpstr>2. IoT 이론 및 실습 RC카 제작과정</vt:lpstr>
      <vt:lpstr>IoT 이론 및 실습 RC카 제작과정</vt:lpstr>
      <vt:lpstr>3. IoT 이론 및 실습 RC카 Python 응용코드</vt:lpstr>
      <vt:lpstr>IoT 이론 및 실습 RC카 Python 응용코드(1)</vt:lpstr>
      <vt:lpstr>IoT 이론 및 실습 RC카 Python 응용코드(2)</vt:lpstr>
      <vt:lpstr>IoT 이론 및 실습 RC카 Python 응용코드(3)</vt:lpstr>
      <vt:lpstr>IoT 이론 및 실습 RC카 Python 응용코드(4)</vt:lpstr>
      <vt:lpstr>IoT 이론 및 실습 RC카 Python 구동영상</vt:lpstr>
      <vt:lpstr>4. BLDC모터제어 psim 시뮬레이션 C블록코드 작성하기</vt:lpstr>
      <vt:lpstr>BLDC모터 psim 회로도</vt:lpstr>
      <vt:lpstr>BLDC모터 C블록 소스코드(1)</vt:lpstr>
      <vt:lpstr>BLDC모터 C블록 소스코드(2)</vt:lpstr>
      <vt:lpstr>Psim BLDC모터 시뮬레이션 구동영상</vt:lpstr>
      <vt:lpstr>5. PMSM모터제어 psim 시뮬레이션 C블록코드 작성하기</vt:lpstr>
      <vt:lpstr>PMSM모터 psim 회로도</vt:lpstr>
      <vt:lpstr>PMSM모터 C블록 소스코드</vt:lpstr>
      <vt:lpstr>Psim PMSM모터 시뮬레이션 구동영상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2025-03-10T10:12:40.256</dcterms:created>
  <dc:creator>최재화</dc:creator>
  <cp:lastModifiedBy>최재화</cp:lastModifiedBy>
  <dcterms:modified xsi:type="dcterms:W3CDTF">2025-03-28T10:20:42.411</dcterms:modified>
  <cp:revision>143</cp:revision>
  <dc:title>AI 관련 포트폴리오</dc:title>
  <cp:version>1100.0100.01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